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78" r:id="rId5"/>
    <p:sldId id="257" r:id="rId6"/>
    <p:sldId id="259" r:id="rId7"/>
    <p:sldId id="261" r:id="rId8"/>
    <p:sldId id="262" r:id="rId9"/>
    <p:sldId id="263" r:id="rId10"/>
    <p:sldId id="265" r:id="rId11"/>
    <p:sldId id="266" r:id="rId12"/>
    <p:sldId id="264" r:id="rId13"/>
    <p:sldId id="267" r:id="rId14"/>
    <p:sldId id="279" r:id="rId15"/>
    <p:sldId id="274" r:id="rId16"/>
    <p:sldId id="275" r:id="rId17"/>
    <p:sldId id="276" r:id="rId18"/>
    <p:sldId id="269" r:id="rId19"/>
    <p:sldId id="277" r:id="rId20"/>
    <p:sldId id="271" r:id="rId21"/>
    <p:sldId id="272" r:id="rId22"/>
    <p:sldId id="273" r:id="rId23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020" y="-27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BA836-2EFC-40F6-BE2B-D5279713761D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32FFC-1F6C-4F18-B44E-1784487298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4126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BA836-2EFC-40F6-BE2B-D5279713761D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32FFC-1F6C-4F18-B44E-1784487298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1858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BA836-2EFC-40F6-BE2B-D5279713761D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32FFC-1F6C-4F18-B44E-1784487298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911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BA836-2EFC-40F6-BE2B-D5279713761D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32FFC-1F6C-4F18-B44E-1784487298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5772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BA836-2EFC-40F6-BE2B-D5279713761D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32FFC-1F6C-4F18-B44E-1784487298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65063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BA836-2EFC-40F6-BE2B-D5279713761D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32FFC-1F6C-4F18-B44E-1784487298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0423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BA836-2EFC-40F6-BE2B-D5279713761D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32FFC-1F6C-4F18-B44E-1784487298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5458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BA836-2EFC-40F6-BE2B-D5279713761D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32FFC-1F6C-4F18-B44E-1784487298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470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BA836-2EFC-40F6-BE2B-D5279713761D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32FFC-1F6C-4F18-B44E-1784487298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6472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BA836-2EFC-40F6-BE2B-D5279713761D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32FFC-1F6C-4F18-B44E-1784487298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84602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BA836-2EFC-40F6-BE2B-D5279713761D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32FFC-1F6C-4F18-B44E-1784487298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8075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1BA836-2EFC-40F6-BE2B-D5279713761D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132FFC-1F6C-4F18-B44E-1784487298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9089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22.png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7" Type="http://schemas.openxmlformats.org/officeDocument/2006/relationships/image" Target="../media/image2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62264" y="1347614"/>
            <a:ext cx="4030216" cy="230425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Видимое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движение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светил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082" y="572519"/>
            <a:ext cx="4571441" cy="4015455"/>
          </a:xfrm>
          <a:prstGeom prst="rect">
            <a:avLst/>
          </a:prstGeom>
        </p:spPr>
      </p:pic>
      <p:pic>
        <p:nvPicPr>
          <p:cNvPr id="5" name="Рисунок 4"/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11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8" t="12292" r="11793" b="11793"/>
          <a:stretch/>
        </p:blipFill>
        <p:spPr>
          <a:xfrm rot="19445159">
            <a:off x="4591" y="195486"/>
            <a:ext cx="4742329" cy="4701188"/>
          </a:xfrm>
          <a:prstGeom prst="ellipse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827584" y="1002029"/>
            <a:ext cx="3096344" cy="3096344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 rot="3476110">
            <a:off x="742518" y="1835506"/>
            <a:ext cx="3086170" cy="1551823"/>
          </a:xfrm>
          <a:prstGeom prst="ellips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841731" y="2378170"/>
            <a:ext cx="3096344" cy="288032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644008" y="4130699"/>
            <a:ext cx="2088232" cy="44224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Эклиптика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5245369" y="736129"/>
            <a:ext cx="2783015" cy="44224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Небесный экватор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3635896" y="1178371"/>
            <a:ext cx="1872208" cy="1367709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1" name="Объект 2"/>
          <p:cNvSpPr txBox="1">
            <a:spLocks/>
          </p:cNvSpPr>
          <p:nvPr/>
        </p:nvSpPr>
        <p:spPr>
          <a:xfrm>
            <a:off x="5292080" y="1419622"/>
            <a:ext cx="3492388" cy="179474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Среднее солнце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— это воображаемая точка, 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равномерно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двигающаяся по небесному экватору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>
            <a:off x="4860032" y="3499830"/>
            <a:ext cx="2304256" cy="44224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Среднее солнце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flipH="1" flipV="1">
            <a:off x="2517196" y="2522230"/>
            <a:ext cx="2374321" cy="113281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6566" y="2164590"/>
            <a:ext cx="495208" cy="47421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7196" y="1743205"/>
            <a:ext cx="495208" cy="474214"/>
          </a:xfrm>
          <a:prstGeom prst="rect">
            <a:avLst/>
          </a:prstGeom>
        </p:spPr>
      </p:pic>
      <p:sp>
        <p:nvSpPr>
          <p:cNvPr id="3" name="Выноска-облако 2"/>
          <p:cNvSpPr/>
          <p:nvPr/>
        </p:nvSpPr>
        <p:spPr>
          <a:xfrm>
            <a:off x="993199" y="267494"/>
            <a:ext cx="1994625" cy="1148464"/>
          </a:xfrm>
          <a:prstGeom prst="cloudCallout">
            <a:avLst>
              <a:gd name="adj1" fmla="val 12899"/>
              <a:gd name="adj2" fmla="val 110770"/>
            </a:avLst>
          </a:prstGeom>
          <a:solidFill>
            <a:schemeClr val="bg1">
              <a:lumMod val="8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endParaRPr lang="ru-RU" sz="20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8" name="Объект 2"/>
          <p:cNvSpPr txBox="1">
            <a:spLocks/>
          </p:cNvSpPr>
          <p:nvPr/>
        </p:nvSpPr>
        <p:spPr>
          <a:xfrm>
            <a:off x="539552" y="339502"/>
            <a:ext cx="2304256" cy="8922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 algn="ctr">
              <a:buNone/>
            </a:pPr>
            <a:r>
              <a:rPr lang="ru-RU" sz="2000" dirty="0" smtClean="0">
                <a:latin typeface="Times New Roman" pitchFamily="18" charset="0"/>
              </a:rPr>
              <a:t>Я только воображаемое</a:t>
            </a:r>
            <a:r>
              <a:rPr lang="ru-RU" sz="2000" dirty="0">
                <a:latin typeface="Times New Roman" pitchFamily="18" charset="0"/>
              </a:rPr>
              <a:t>!</a:t>
            </a:r>
          </a:p>
        </p:txBody>
      </p:sp>
      <p:sp>
        <p:nvSpPr>
          <p:cNvPr id="24" name="Выноска-облако 23"/>
          <p:cNvSpPr/>
          <p:nvPr/>
        </p:nvSpPr>
        <p:spPr>
          <a:xfrm>
            <a:off x="3012405" y="267494"/>
            <a:ext cx="2135660" cy="1296144"/>
          </a:xfrm>
          <a:prstGeom prst="cloudCallout">
            <a:avLst>
              <a:gd name="adj1" fmla="val -53703"/>
              <a:gd name="adj2" fmla="val 75951"/>
            </a:avLst>
          </a:prstGeom>
          <a:solidFill>
            <a:schemeClr val="bg1">
              <a:lumMod val="8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endParaRPr lang="ru-RU" sz="20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5" name="Объект 2"/>
          <p:cNvSpPr txBox="1">
            <a:spLocks/>
          </p:cNvSpPr>
          <p:nvPr/>
        </p:nvSpPr>
        <p:spPr>
          <a:xfrm>
            <a:off x="2699792" y="339502"/>
            <a:ext cx="2304256" cy="8922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 algn="ctr">
              <a:buNone/>
            </a:pPr>
            <a:r>
              <a:rPr lang="ru-RU" sz="2000" dirty="0" smtClean="0">
                <a:latin typeface="Times New Roman" pitchFamily="18" charset="0"/>
              </a:rPr>
              <a:t>Ну не могу я двигаться равномерно…</a:t>
            </a:r>
            <a:endParaRPr lang="ru-RU" sz="2000" dirty="0">
              <a:latin typeface="Times New Roman" pitchFamily="18" charset="0"/>
            </a:endParaRPr>
          </a:p>
        </p:txBody>
      </p:sp>
      <p:pic>
        <p:nvPicPr>
          <p:cNvPr id="19" name="Рисунок 18"/>
          <p:cNvPicPr preferRelativeResize="0"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  <p:cxnSp>
        <p:nvCxnSpPr>
          <p:cNvPr id="20" name="Прямая со стрелкой 19"/>
          <p:cNvCxnSpPr/>
          <p:nvPr/>
        </p:nvCxnSpPr>
        <p:spPr>
          <a:xfrm flipH="1" flipV="1">
            <a:off x="3275856" y="3626643"/>
            <a:ext cx="1584176" cy="601291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7455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18 0.03486 C 0.06597 0.17309 0.06962 0.32181 0.02778 0.36377 C -0.01406 0.4079 -0.08385 0.32983 -0.12917 0.19284 C -0.17535 0.05338 -0.17795 -0.09041 -0.13628 -0.13391 C -0.09496 -0.17711 -0.02587 -0.10182 0.02118 0.03486 Z " pathEditMode="relative" rAng="3574585" ptsTypes="fffff">
                                      <p:cBhvr>
                                        <p:cTn id="6" dur="8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83" y="80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22493E-6 C 0.08889 -1.22493E-6 0.16146 0.01358 0.16146 0.03055 C 0.16146 0.04721 0.08889 0.06109 -2.22222E-6 0.06109 C -0.08906 0.06109 -0.16128 0.04721 -0.16128 0.03055 C -0.16128 0.01358 -0.08906 -1.22493E-6 -2.22222E-6 -1.22493E-6 Z " pathEditMode="relative" rAng="0" ptsTypes="fffff">
                                      <p:cBhvr>
                                        <p:cTn id="21" dur="8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" grpId="0" animBg="1"/>
      <p:bldP spid="18" grpId="0"/>
      <p:bldP spid="24" grpId="0" animBg="1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8" t="12292" r="11793" b="11793"/>
          <a:stretch/>
        </p:blipFill>
        <p:spPr>
          <a:xfrm rot="19445159">
            <a:off x="4591" y="195486"/>
            <a:ext cx="4742329" cy="4701188"/>
          </a:xfrm>
          <a:prstGeom prst="ellipse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827584" y="1002029"/>
            <a:ext cx="3096344" cy="3096344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 rot="3476110">
            <a:off x="742518" y="1835506"/>
            <a:ext cx="3086170" cy="1551823"/>
          </a:xfrm>
          <a:prstGeom prst="ellips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841731" y="2378170"/>
            <a:ext cx="3096344" cy="288032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440905" y="4083918"/>
            <a:ext cx="4572508" cy="8173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День весеннего равноденствия</a:t>
            </a:r>
          </a:p>
          <a:p>
            <a:pPr marL="0" indent="0"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(21 марта)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5043137" y="324667"/>
            <a:ext cx="3647111" cy="95093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День зимнего солнцестояния</a:t>
            </a:r>
          </a:p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(22 декабря)</a:t>
            </a:r>
          </a:p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Световой день: менее 7 часов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H="1" flipV="1">
            <a:off x="1466412" y="2611417"/>
            <a:ext cx="3609644" cy="1518397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endCxn id="6" idx="2"/>
          </p:cNvCxnSpPr>
          <p:nvPr/>
        </p:nvCxnSpPr>
        <p:spPr>
          <a:xfrm flipH="1">
            <a:off x="1466412" y="891818"/>
            <a:ext cx="3897676" cy="411916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 flipV="1">
            <a:off x="3203848" y="2571750"/>
            <a:ext cx="1872208" cy="936104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Объект 2"/>
          <p:cNvSpPr txBox="1">
            <a:spLocks/>
          </p:cNvSpPr>
          <p:nvPr/>
        </p:nvSpPr>
        <p:spPr>
          <a:xfrm>
            <a:off x="4440905" y="3291830"/>
            <a:ext cx="4572508" cy="8173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День осеннего равноденствия</a:t>
            </a:r>
          </a:p>
          <a:p>
            <a:pPr marL="0" indent="0"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(23 сентября)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Объект 2"/>
          <p:cNvSpPr txBox="1">
            <a:spLocks/>
          </p:cNvSpPr>
          <p:nvPr/>
        </p:nvSpPr>
        <p:spPr>
          <a:xfrm>
            <a:off x="5043136" y="1491630"/>
            <a:ext cx="3647111" cy="103055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День летнего солнцестояния</a:t>
            </a:r>
          </a:p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(22 июня)</a:t>
            </a:r>
          </a:p>
          <a:p>
            <a:pPr marL="0" indent="0" algn="ctr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Световой день: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более 17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часов</a:t>
            </a:r>
          </a:p>
          <a:p>
            <a:pPr marL="0" indent="0" algn="ctr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0" name="Прямая со стрелкой 29"/>
          <p:cNvCxnSpPr>
            <a:endCxn id="6" idx="6"/>
          </p:cNvCxnSpPr>
          <p:nvPr/>
        </p:nvCxnSpPr>
        <p:spPr>
          <a:xfrm flipH="1">
            <a:off x="3104793" y="1851670"/>
            <a:ext cx="2259295" cy="2067432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9" name="Объект 2"/>
          <p:cNvSpPr txBox="1">
            <a:spLocks/>
          </p:cNvSpPr>
          <p:nvPr/>
        </p:nvSpPr>
        <p:spPr>
          <a:xfrm>
            <a:off x="4463988" y="2690540"/>
            <a:ext cx="4572508" cy="60129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Световой день равен ночи в дни равноденствия: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/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24667"/>
            <a:ext cx="3752824" cy="4471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329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20" grpId="0"/>
      <p:bldP spid="29" grpId="0"/>
      <p:bldP spid="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71600" y="771550"/>
            <a:ext cx="7200800" cy="36004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ирог 6"/>
          <p:cNvSpPr/>
          <p:nvPr/>
        </p:nvSpPr>
        <p:spPr>
          <a:xfrm>
            <a:off x="971600" y="771550"/>
            <a:ext cx="7200800" cy="3600400"/>
          </a:xfrm>
          <a:prstGeom prst="pie">
            <a:avLst>
              <a:gd name="adj1" fmla="val 21594196"/>
              <a:gd name="adj2" fmla="val 540286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ирог 7"/>
          <p:cNvSpPr/>
          <p:nvPr/>
        </p:nvSpPr>
        <p:spPr>
          <a:xfrm rot="10800000">
            <a:off x="971600" y="771550"/>
            <a:ext cx="7200800" cy="3600400"/>
          </a:xfrm>
          <a:prstGeom prst="pie">
            <a:avLst>
              <a:gd name="adj1" fmla="val 21594196"/>
              <a:gd name="adj2" fmla="val 5402869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ирог 8"/>
          <p:cNvSpPr/>
          <p:nvPr/>
        </p:nvSpPr>
        <p:spPr>
          <a:xfrm rot="10800000" flipH="1">
            <a:off x="971599" y="757727"/>
            <a:ext cx="7200802" cy="3600400"/>
          </a:xfrm>
          <a:prstGeom prst="pie">
            <a:avLst>
              <a:gd name="adj1" fmla="val 21594196"/>
              <a:gd name="adj2" fmla="val 5402869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Пирог 9"/>
          <p:cNvSpPr/>
          <p:nvPr/>
        </p:nvSpPr>
        <p:spPr>
          <a:xfrm flipH="1">
            <a:off x="971598" y="757728"/>
            <a:ext cx="7200802" cy="3600400"/>
          </a:xfrm>
          <a:prstGeom prst="pie">
            <a:avLst>
              <a:gd name="adj1" fmla="val 21594196"/>
              <a:gd name="adj2" fmla="val 540286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899590" y="2485919"/>
            <a:ext cx="144016" cy="144016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8100392" y="2485919"/>
            <a:ext cx="144016" cy="144016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4241478" y="2241228"/>
            <a:ext cx="661044" cy="661044"/>
          </a:xfrm>
          <a:prstGeom prst="ellips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94887">
            <a:off x="7704348" y="2191547"/>
            <a:ext cx="792088" cy="760405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7757298" y="3651870"/>
            <a:ext cx="12423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22 декабря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792500" y="1275606"/>
            <a:ext cx="11719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Северный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полюс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 flipH="1">
            <a:off x="8378493" y="1851670"/>
            <a:ext cx="269621" cy="634249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 flipV="1">
            <a:off x="8244408" y="2902272"/>
            <a:ext cx="134086" cy="839623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9" name="Овал 28"/>
          <p:cNvSpPr/>
          <p:nvPr/>
        </p:nvSpPr>
        <p:spPr>
          <a:xfrm>
            <a:off x="899590" y="2472098"/>
            <a:ext cx="144016" cy="144016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94887">
            <a:off x="503546" y="2177726"/>
            <a:ext cx="792088" cy="760405"/>
          </a:xfrm>
          <a:prstGeom prst="rect">
            <a:avLst/>
          </a:prstGeom>
        </p:spPr>
      </p:pic>
      <p:sp>
        <p:nvSpPr>
          <p:cNvPr id="31" name="Прямоугольник 30"/>
          <p:cNvSpPr/>
          <p:nvPr/>
        </p:nvSpPr>
        <p:spPr>
          <a:xfrm>
            <a:off x="678196" y="3638049"/>
            <a:ext cx="9989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22 июня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91698" y="1059582"/>
            <a:ext cx="11719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Северный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полюс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3" name="Прямая со стрелкой 32"/>
          <p:cNvCxnSpPr>
            <a:stCxn id="32" idx="2"/>
          </p:cNvCxnSpPr>
          <p:nvPr/>
        </p:nvCxnSpPr>
        <p:spPr>
          <a:xfrm flipH="1">
            <a:off x="1110650" y="1705913"/>
            <a:ext cx="67042" cy="649813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H="1" flipV="1">
            <a:off x="1043606" y="2888451"/>
            <a:ext cx="134086" cy="839623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41" name="Рисунок 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75955" y="3964631"/>
            <a:ext cx="792088" cy="760405"/>
          </a:xfrm>
          <a:prstGeom prst="rect">
            <a:avLst/>
          </a:prstGeom>
          <a:scene3d>
            <a:camera prst="orthographicFront">
              <a:rot lat="0" lon="21599966" rev="0"/>
            </a:camera>
            <a:lightRig rig="threePt" dir="t"/>
          </a:scene3d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175955" y="418124"/>
            <a:ext cx="792088" cy="760405"/>
          </a:xfrm>
          <a:prstGeom prst="rect">
            <a:avLst/>
          </a:prstGeom>
          <a:scene3d>
            <a:camera prst="orthographicFront">
              <a:rot lat="0" lon="21599966" rev="0"/>
            </a:camera>
            <a:lightRig rig="threePt" dir="t"/>
          </a:scene3d>
        </p:spPr>
      </p:pic>
      <p:sp>
        <p:nvSpPr>
          <p:cNvPr id="43" name="Прямоугольник 42"/>
          <p:cNvSpPr/>
          <p:nvPr/>
        </p:nvSpPr>
        <p:spPr>
          <a:xfrm>
            <a:off x="5488244" y="4344833"/>
            <a:ext cx="11719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Северный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полюс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627784" y="111396"/>
            <a:ext cx="11719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Северный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полюс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6" name="Прямая со стрелкой 45"/>
          <p:cNvCxnSpPr/>
          <p:nvPr/>
        </p:nvCxnSpPr>
        <p:spPr>
          <a:xfrm>
            <a:off x="3563888" y="627534"/>
            <a:ext cx="677590" cy="720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rot="10800000">
            <a:off x="4788024" y="4515966"/>
            <a:ext cx="677590" cy="720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8" name="Прямоугольник 47"/>
          <p:cNvSpPr/>
          <p:nvPr/>
        </p:nvSpPr>
        <p:spPr>
          <a:xfrm>
            <a:off x="5590002" y="428994"/>
            <a:ext cx="10388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21 марта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9" name="Прямая со стрелкой 48"/>
          <p:cNvCxnSpPr/>
          <p:nvPr/>
        </p:nvCxnSpPr>
        <p:spPr>
          <a:xfrm flipH="1">
            <a:off x="4952202" y="627534"/>
            <a:ext cx="677590" cy="36004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51" name="Прямоугольник 50"/>
          <p:cNvSpPr/>
          <p:nvPr/>
        </p:nvSpPr>
        <p:spPr>
          <a:xfrm>
            <a:off x="2222426" y="4358128"/>
            <a:ext cx="13466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23 сентября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2" name="Прямая со стрелкой 51"/>
          <p:cNvCxnSpPr/>
          <p:nvPr/>
        </p:nvCxnSpPr>
        <p:spPr>
          <a:xfrm rot="10800000" flipH="1">
            <a:off x="3563889" y="4515966"/>
            <a:ext cx="677590" cy="36004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54" name="Прямоугольник 53"/>
          <p:cNvSpPr/>
          <p:nvPr/>
        </p:nvSpPr>
        <p:spPr>
          <a:xfrm>
            <a:off x="2498836" y="3009152"/>
            <a:ext cx="11260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Лето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5378759" y="3005539"/>
            <a:ext cx="13909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Осень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5496164" y="1419622"/>
            <a:ext cx="11561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Зима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2378675" y="1419622"/>
            <a:ext cx="13663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Весна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" name="Рисунок 34"/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93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115616" y="2715766"/>
            <a:ext cx="1944216" cy="1944216"/>
          </a:xfrm>
          <a:prstGeom prst="ellips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6732240" y="3507854"/>
            <a:ext cx="1224136" cy="1224136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7524328" y="3057749"/>
            <a:ext cx="432048" cy="432048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 стрелкой 7"/>
          <p:cNvCxnSpPr/>
          <p:nvPr/>
        </p:nvCxnSpPr>
        <p:spPr>
          <a:xfrm flipV="1">
            <a:off x="3059832" y="3122097"/>
            <a:ext cx="4392488" cy="313751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3059832" y="3278972"/>
            <a:ext cx="4162190" cy="335252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7200292" y="3291830"/>
            <a:ext cx="387308" cy="187286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1115616" y="267494"/>
            <a:ext cx="1944216" cy="1944216"/>
          </a:xfrm>
          <a:prstGeom prst="ellips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6732240" y="915566"/>
            <a:ext cx="1224136" cy="1224136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6430935" y="568799"/>
            <a:ext cx="435496" cy="44558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 стрелкой 16"/>
          <p:cNvCxnSpPr/>
          <p:nvPr/>
        </p:nvCxnSpPr>
        <p:spPr>
          <a:xfrm flipV="1">
            <a:off x="3059832" y="771550"/>
            <a:ext cx="3168352" cy="216026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3059832" y="926141"/>
            <a:ext cx="3168352" cy="239811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6" name="Хорда 35"/>
          <p:cNvSpPr/>
          <p:nvPr/>
        </p:nvSpPr>
        <p:spPr>
          <a:xfrm rot="19514974">
            <a:off x="6427487" y="568799"/>
            <a:ext cx="435496" cy="435496"/>
          </a:xfrm>
          <a:prstGeom prst="chord">
            <a:avLst>
              <a:gd name="adj1" fmla="val 5327058"/>
              <a:gd name="adj2" fmla="val 16200000"/>
            </a:avLst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Хорда 36"/>
          <p:cNvSpPr/>
          <p:nvPr/>
        </p:nvSpPr>
        <p:spPr>
          <a:xfrm rot="13400103">
            <a:off x="7538015" y="3054301"/>
            <a:ext cx="435496" cy="435496"/>
          </a:xfrm>
          <a:prstGeom prst="chord">
            <a:avLst>
              <a:gd name="adj1" fmla="val 5327058"/>
              <a:gd name="adj2" fmla="val 16200000"/>
            </a:avLst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  <p:sp>
        <p:nvSpPr>
          <p:cNvPr id="2" name="Овал 1"/>
          <p:cNvSpPr/>
          <p:nvPr/>
        </p:nvSpPr>
        <p:spPr>
          <a:xfrm>
            <a:off x="7092280" y="915566"/>
            <a:ext cx="72008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7164288" y="3507854"/>
            <a:ext cx="72008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8060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37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959616" y="2204261"/>
            <a:ext cx="661044" cy="661044"/>
          </a:xfrm>
          <a:prstGeom prst="ellips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3152765" y="1767972"/>
            <a:ext cx="2820452" cy="1533621"/>
          </a:xfrm>
          <a:prstGeom prst="ellipse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910080" y="1499451"/>
            <a:ext cx="3305821" cy="2053037"/>
          </a:xfrm>
          <a:prstGeom prst="ellipse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623830" y="1256765"/>
            <a:ext cx="3842965" cy="2467895"/>
          </a:xfrm>
          <a:prstGeom prst="ellipse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345890" y="1037022"/>
            <a:ext cx="4398847" cy="2969684"/>
          </a:xfrm>
          <a:prstGeom prst="ellipse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072054" y="833698"/>
            <a:ext cx="4958831" cy="3340472"/>
          </a:xfrm>
          <a:prstGeom prst="ellipse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787957" y="661525"/>
            <a:ext cx="5514712" cy="3728888"/>
          </a:xfrm>
          <a:prstGeom prst="ellipse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1319472" y="481141"/>
            <a:ext cx="6441621" cy="4081444"/>
          </a:xfrm>
          <a:prstGeom prst="ellipse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1076786" y="344224"/>
            <a:ext cx="6972408" cy="4363490"/>
          </a:xfrm>
          <a:prstGeom prst="ellipse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714515" y="195486"/>
            <a:ext cx="7673909" cy="4670160"/>
          </a:xfrm>
          <a:prstGeom prst="ellipse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5901209" y="2567866"/>
            <a:ext cx="144016" cy="144016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6054014" y="2734023"/>
            <a:ext cx="162857" cy="16285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6303938" y="2708935"/>
            <a:ext cx="162857" cy="162857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6649197" y="2204261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6405232" y="1355435"/>
            <a:ext cx="288032" cy="288032"/>
          </a:xfrm>
          <a:prstGeom prst="ellipse">
            <a:avLst/>
          </a:prstGeom>
          <a:solidFill>
            <a:schemeClr val="bg2">
              <a:lumMod val="2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7" name="Группа 26"/>
          <p:cNvGrpSpPr/>
          <p:nvPr/>
        </p:nvGrpSpPr>
        <p:grpSpPr>
          <a:xfrm>
            <a:off x="6948264" y="3013561"/>
            <a:ext cx="462014" cy="288032"/>
            <a:chOff x="6948264" y="3013561"/>
            <a:chExt cx="462014" cy="288032"/>
          </a:xfrm>
        </p:grpSpPr>
        <p:sp>
          <p:nvSpPr>
            <p:cNvPr id="24" name="Овал 23"/>
            <p:cNvSpPr/>
            <p:nvPr/>
          </p:nvSpPr>
          <p:spPr>
            <a:xfrm>
              <a:off x="7030885" y="3013561"/>
              <a:ext cx="288032" cy="28803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6964183" y="3021371"/>
              <a:ext cx="421435" cy="222616"/>
            </a:xfrm>
            <a:prstGeom prst="ellipse">
              <a:avLst/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>
              <a:off x="6948264" y="3013561"/>
              <a:ext cx="462014" cy="278269"/>
            </a:xfrm>
            <a:prstGeom prst="ellipse">
              <a:avLst/>
            </a:prstGeom>
            <a:noFill/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8" name="Овал 27"/>
          <p:cNvSpPr/>
          <p:nvPr/>
        </p:nvSpPr>
        <p:spPr>
          <a:xfrm>
            <a:off x="7137546" y="3769941"/>
            <a:ext cx="236765" cy="23676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2" name="Группа 31"/>
          <p:cNvGrpSpPr/>
          <p:nvPr/>
        </p:nvGrpSpPr>
        <p:grpSpPr>
          <a:xfrm>
            <a:off x="7977186" y="3480480"/>
            <a:ext cx="170134" cy="144016"/>
            <a:chOff x="7977186" y="3480480"/>
            <a:chExt cx="170134" cy="144016"/>
          </a:xfrm>
        </p:grpSpPr>
        <p:sp>
          <p:nvSpPr>
            <p:cNvPr id="30" name="Овал 29"/>
            <p:cNvSpPr/>
            <p:nvPr/>
          </p:nvSpPr>
          <p:spPr>
            <a:xfrm>
              <a:off x="7977186" y="3480480"/>
              <a:ext cx="144016" cy="144016"/>
            </a:xfrm>
            <a:prstGeom prst="ellipse">
              <a:avLst/>
            </a:prstGeom>
            <a:solidFill>
              <a:srgbClr val="002060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Овал 30"/>
            <p:cNvSpPr/>
            <p:nvPr/>
          </p:nvSpPr>
          <p:spPr>
            <a:xfrm>
              <a:off x="8095084" y="3498180"/>
              <a:ext cx="52236" cy="5223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3" name="Овал 32"/>
          <p:cNvSpPr/>
          <p:nvPr/>
        </p:nvSpPr>
        <p:spPr>
          <a:xfrm>
            <a:off x="7642710" y="2486243"/>
            <a:ext cx="236765" cy="236765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" name="Рисунок 28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873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1533 -0.16728 C -0.06858 -0.16728 0.00035 -0.10185 0.00035 -0.02037 C 0.00035 0.06111 -0.06858 0.12685 -0.1533 0.12685 C -0.2382 0.12685 -0.30678 0.06111 -0.30678 -0.02037 C -0.30678 -0.10185 -0.2382 -0.16728 -0.1533 -0.16728 Z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69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16111 0.14784 C -0.25955 0.15864 -0.34341 0.07747 -0.3474 -0.03395 C -0.35139 -0.14568 -0.27396 -0.24629 -0.1757 -0.25741 C -0.07726 -0.26852 0.0059 -0.1858 0.00989 -0.07407 C 0.01389 0.03735 -0.06285 0.13673 -0.16111 0.14784 Z " pathEditMode="relative" rAng="10583058" ptsTypes="fffff">
                                      <p:cBhvr>
                                        <p:cTn id="8" dur="3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4" y="-2024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19062 -0.29401 C -0.07604 -0.28227 0.01424 -0.16739 0.01007 -0.03583 C 0.00591 0.0945 -0.09132 0.19302 -0.2059 0.18159 C -0.32083 0.16986 -0.41076 0.0525 -0.40659 -0.07783 C -0.40243 -0.20939 -0.30555 -0.30544 -0.19062 -0.29401 Z " pathEditMode="relative" rAng="196230" ptsTypes="fffff">
                                      <p:cBhvr>
                                        <p:cTn id="10" dur="5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4" y="2378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24948 0.32149 C -0.37917 0.29925 -0.47882 0.15719 -0.47049 0.00247 C -0.46216 -0.15102 -0.34914 -0.25881 -0.2191 -0.23657 C -0.08889 -0.21372 0.00989 -0.07011 0.00173 0.08338 C -0.00677 0.23811 -0.11927 0.34373 -0.24948 0.32149 Z " pathEditMode="relative" rAng="11132343" ptsTypes="fffff">
                                      <p:cBhvr>
                                        <p:cTn id="12" dur="7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" y="-2788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23872 -0.1257 C -0.09393 -0.15195 0.03229 -0.03058 0.04236 0.14669 C 0.05243 0.32335 -0.0573 0.48919 -0.20191 0.51544 C -0.34653 0.54138 -0.4724 0.41847 -0.48247 0.24181 C -0.49271 0.06454 -0.38316 -0.09975 -0.23872 -0.1257 Z " pathEditMode="relative" rAng="-346220" ptsTypes="fffff">
                                      <p:cBhvr>
                                        <p:cTn id="14" dur="9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3202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28403 -0.47807 C -0.11962 -0.47807 0.01424 -0.31903 0.01424 -0.12137 C 0.01424 0.07566 -0.11962 0.23626 -0.28403 0.23626 C -0.44861 0.23626 -0.58229 0.07566 -0.58229 -0.12137 C -0.58229 -0.31903 -0.44861 -0.47807 -0.28403 -0.47807 Z " pathEditMode="relative" rAng="0" ptsTypes="fffff">
                                      <p:cBhvr>
                                        <p:cTn id="16" dur="1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570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35243 -0.4123 C -0.15503 -0.4123 0.00573 -0.23811 0.00573 -0.02039 C 0.00573 0.19518 -0.15503 0.37214 -0.35243 0.37214 C -0.54983 0.37214 -0.71024 0.19518 -0.71024 -0.02039 C -0.71024 -0.23811 -0.54983 -0.4123 -0.35243 -0.4123 Z " pathEditMode="relative" rAng="0" ptsTypes="fffff">
                                      <p:cBhvr>
                                        <p:cTn id="18" dur="1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39222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27951 0.15936 C -0.48993 0.18623 -0.66909 0.01853 -0.67725 -0.21402 C -0.68628 -0.44935 -0.52309 -0.65936 -0.31354 -0.6887 C -0.10191 -0.71556 0.07674 -0.54509 0.08386 -0.31161 C 0.09514 -0.07628 -0.06805 0.1328 -0.27951 0.15936 Z " pathEditMode="relative" rAng="10557233" ptsTypes="fffff">
                                      <p:cBhvr>
                                        <p:cTn id="20" dur="15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7" y="-4240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3816 0.25787 C -0.61146 0.25787 -0.79896 0.05651 -0.79896 -0.19364 C -0.79896 -0.44194 -0.61146 -0.64515 -0.3816 -0.64515 C -0.15139 -0.64515 0.03559 -0.44194 0.03559 -0.19364 C 0.03559 0.05651 -0.15139 0.25787 -0.3816 0.25787 Z " pathEditMode="relative" rAng="10800000" ptsTypes="fffff">
                                      <p:cBhvr>
                                        <p:cTn id="22" dur="17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1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1" grpId="0" animBg="1"/>
      <p:bldP spid="22" grpId="0" animBg="1"/>
      <p:bldP spid="23" grpId="0" animBg="1"/>
      <p:bldP spid="28" grpId="0" animBg="1"/>
      <p:bldP spid="3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20" r="21407"/>
          <a:stretch/>
        </p:blipFill>
        <p:spPr>
          <a:xfrm>
            <a:off x="428625" y="411510"/>
            <a:ext cx="3800476" cy="4414205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4477544" y="987574"/>
            <a:ext cx="4126904" cy="316835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7516" y="1878941"/>
            <a:ext cx="1446960" cy="138561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94887">
            <a:off x="6144951" y="649052"/>
            <a:ext cx="792088" cy="760405"/>
          </a:xfrm>
          <a:prstGeom prst="rect">
            <a:avLst/>
          </a:prstGeom>
        </p:spPr>
      </p:pic>
      <p:pic>
        <p:nvPicPr>
          <p:cNvPr id="8" name="Рисунок 7"/>
          <p:cNvPicPr preferRelativeResize="0"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993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77556E-17 C 0.12569 2.77556E-17 0.22847 0.13549 0.22847 0.3037 C 0.22847 0.47191 0.12569 0.60802 0 0.60802 C -0.12622 0.60802 -0.2283 0.47191 -0.2283 0.3037 C -0.2283 0.13549 -0.12622 2.77556E-17 0 2.77556E-17 Z " pathEditMode="relative" rAng="0" ptsTypes="fffff">
                                      <p:cBhvr>
                                        <p:cTn id="16" dur="2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4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7" y="483519"/>
            <a:ext cx="3312367" cy="33123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23"/>
          <a:stretch/>
        </p:blipFill>
        <p:spPr>
          <a:xfrm>
            <a:off x="5058837" y="483519"/>
            <a:ext cx="3401595" cy="331236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1560" y="3867894"/>
            <a:ext cx="360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Меркурий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совершает полный оборот вокруг Солнца за 88 дней, а вокруг своей оси — за 58,66 дней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59434" y="3867894"/>
            <a:ext cx="36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Марс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совершает полный оборот вокруг Солнца за 687 дней, а вокруг своей оси — за 24,66 часа</a:t>
            </a:r>
          </a:p>
        </p:txBody>
      </p:sp>
      <p:pic>
        <p:nvPicPr>
          <p:cNvPr id="8" name="Рисунок 7"/>
          <p:cNvPicPr preferRelativeResize="0"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249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33" b="5188"/>
          <a:stretch/>
        </p:blipFill>
        <p:spPr>
          <a:xfrm>
            <a:off x="6879575" y="344937"/>
            <a:ext cx="1724873" cy="174116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4298" y="1590775"/>
            <a:ext cx="3203736" cy="192224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55" r="13676"/>
          <a:stretch/>
        </p:blipFill>
        <p:spPr>
          <a:xfrm>
            <a:off x="539552" y="344937"/>
            <a:ext cx="1836608" cy="181080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2453" y="2571750"/>
            <a:ext cx="1810806" cy="181080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2" t="1426" r="3622" b="2623"/>
          <a:stretch/>
        </p:blipFill>
        <p:spPr>
          <a:xfrm>
            <a:off x="6879575" y="2571750"/>
            <a:ext cx="1724873" cy="178429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827356" y="726373"/>
            <a:ext cx="3637621" cy="4465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Планеты, видимые с Земли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17375" y="2057452"/>
            <a:ext cx="1080961" cy="4465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Венера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34863" y="2053174"/>
            <a:ext cx="1214298" cy="4465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Юпитер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03732" y="3508962"/>
            <a:ext cx="1084868" cy="4465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Сатурн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9106" y="4360324"/>
            <a:ext cx="1477499" cy="4465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Меркурий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13937" y="4353581"/>
            <a:ext cx="856149" cy="4465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Марс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/>
          <p:cNvPicPr preferRelativeResize="0"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95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97" y="411510"/>
            <a:ext cx="7858605" cy="4118666"/>
          </a:xfrm>
          <a:prstGeom prst="rect">
            <a:avLst/>
          </a:prstGeom>
        </p:spPr>
      </p:pic>
      <p:pic>
        <p:nvPicPr>
          <p:cNvPr id="3" name="Рисунок 2"/>
          <p:cNvPicPr preferRelativeResize="0"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33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628" y="386937"/>
            <a:ext cx="6696744" cy="4369626"/>
          </a:xfrm>
          <a:prstGeom prst="rect">
            <a:avLst/>
          </a:prstGeom>
        </p:spPr>
      </p:pic>
      <p:pic>
        <p:nvPicPr>
          <p:cNvPr id="3" name="Рисунок 2"/>
          <p:cNvPicPr preferRelativeResize="0"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897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7" t="3104" r="3903" b="4481"/>
          <a:stretch/>
        </p:blipFill>
        <p:spPr>
          <a:xfrm>
            <a:off x="323528" y="411510"/>
            <a:ext cx="4043083" cy="34603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411510"/>
            <a:ext cx="4304559" cy="346037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09554" y="4155926"/>
            <a:ext cx="37204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</a:rPr>
              <a:t>Древняя модель вселенной</a:t>
            </a:r>
            <a:endParaRPr lang="ru-RU" sz="2400" dirty="0"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93903" y="4155926"/>
            <a:ext cx="38660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</a:rPr>
              <a:t>Появление звезды-божества</a:t>
            </a:r>
            <a:endParaRPr lang="ru-RU" sz="2400" dirty="0">
              <a:latin typeface="Times New Roman" pitchFamily="18" charset="0"/>
            </a:endParaRPr>
          </a:p>
        </p:txBody>
      </p:sp>
      <p:pic>
        <p:nvPicPr>
          <p:cNvPr id="8" name="Рисунок 7"/>
          <p:cNvPicPr preferRelativeResize="0"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743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Основные выводы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7574"/>
            <a:ext cx="8229600" cy="3607049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Солнце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движется по </a:t>
            </a:r>
            <a:r>
              <a:rPr lang="ru-RU" sz="2400" u="sng" dirty="0">
                <a:latin typeface="Times New Roman" pitchFamily="18" charset="0"/>
                <a:cs typeface="Times New Roman" pitchFamily="18" charset="0"/>
              </a:rPr>
              <a:t>эклиптике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на фоне двенадцати зодиакальных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созвездий.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Эклиптика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это путь, который проходит Солнце за один год на фоне зодиакальных созвездий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Солнце двигается по </a:t>
            </a:r>
            <a:r>
              <a:rPr lang="ru-RU" sz="2400" u="sng" dirty="0">
                <a:latin typeface="Times New Roman" pitchFamily="18" charset="0"/>
                <a:cs typeface="Times New Roman" pitchFamily="18" charset="0"/>
              </a:rPr>
              <a:t>эклиптике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неравномерно, поэтому для удобства люди используют </a:t>
            </a:r>
            <a:r>
              <a:rPr lang="ru-RU" sz="2400" u="sng" dirty="0">
                <a:latin typeface="Times New Roman" pitchFamily="18" charset="0"/>
                <a:cs typeface="Times New Roman" pitchFamily="18" charset="0"/>
              </a:rPr>
              <a:t>небесный экватор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u="sng" dirty="0">
                <a:latin typeface="Times New Roman" pitchFamily="18" charset="0"/>
                <a:cs typeface="Times New Roman" pitchFamily="18" charset="0"/>
              </a:rPr>
              <a:t>среднее 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солнце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Небесный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экватор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это воображаемый эллипс, в котором солнечные сутки равны </a:t>
            </a:r>
            <a:r>
              <a:rPr lang="ru-RU" sz="2400" u="sng" dirty="0">
                <a:latin typeface="Times New Roman" pitchFamily="18" charset="0"/>
                <a:cs typeface="Times New Roman" pitchFamily="18" charset="0"/>
              </a:rPr>
              <a:t>средним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солнечным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суткам.</a:t>
            </a:r>
          </a:p>
        </p:txBody>
      </p:sp>
      <p:pic>
        <p:nvPicPr>
          <p:cNvPr id="4" name="Рисунок 3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06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Среднее солнце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это воображаемая точка, которая равномерно двигается по небесному экватору. 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дни равноденствия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наступают астрономические весна 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осень.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дни солнцестояния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наступают астрономические зима и лето. 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дни равноденствия Солнце находится на небесном экваторе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Основные выводы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p:pic>
        <p:nvPicPr>
          <p:cNvPr id="5" name="Рисунок 4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15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5510"/>
            <a:ext cx="8229600" cy="3394472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дни солнцестояния Солнце максимально удалено от небесного экватора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endParaRPr lang="ru-RU" sz="10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новолуние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Луна повернута к Земле темной стороной.</a:t>
            </a:r>
          </a:p>
          <a:p>
            <a:pPr>
              <a:buFont typeface="Wingdings" pitchFamily="2" charset="2"/>
              <a:buChar char="Ø"/>
            </a:pPr>
            <a:endParaRPr lang="ru-RU" sz="10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полнолуние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дневная сторона Луны полностью освещена солнцем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endParaRPr lang="ru-RU" sz="10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 помощью записи положения небесных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тел создать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универсальный календарь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Основные выводы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p:pic>
        <p:nvPicPr>
          <p:cNvPr id="5" name="Рисунок 4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470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959616" y="2204261"/>
            <a:ext cx="661044" cy="661044"/>
          </a:xfrm>
          <a:prstGeom prst="ellips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3152765" y="1767972"/>
            <a:ext cx="2820452" cy="1533621"/>
          </a:xfrm>
          <a:prstGeom prst="ellipse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910080" y="1499451"/>
            <a:ext cx="3305821" cy="2053037"/>
          </a:xfrm>
          <a:prstGeom prst="ellipse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623830" y="1256765"/>
            <a:ext cx="3842965" cy="2467895"/>
          </a:xfrm>
          <a:prstGeom prst="ellipse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345890" y="1037022"/>
            <a:ext cx="4398847" cy="2969684"/>
          </a:xfrm>
          <a:prstGeom prst="ellipse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072054" y="833698"/>
            <a:ext cx="4958831" cy="3340472"/>
          </a:xfrm>
          <a:prstGeom prst="ellipse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787957" y="661525"/>
            <a:ext cx="5514712" cy="3728888"/>
          </a:xfrm>
          <a:prstGeom prst="ellipse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1319472" y="481141"/>
            <a:ext cx="6441621" cy="4081444"/>
          </a:xfrm>
          <a:prstGeom prst="ellipse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1076786" y="344224"/>
            <a:ext cx="6972408" cy="4363490"/>
          </a:xfrm>
          <a:prstGeom prst="ellipse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714515" y="195486"/>
            <a:ext cx="7673909" cy="4670160"/>
          </a:xfrm>
          <a:prstGeom prst="ellipse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5901209" y="2567866"/>
            <a:ext cx="144016" cy="144016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6054014" y="2734023"/>
            <a:ext cx="162857" cy="16285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6303938" y="2708935"/>
            <a:ext cx="162857" cy="162857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6649197" y="2204261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6405232" y="1355435"/>
            <a:ext cx="288032" cy="288032"/>
          </a:xfrm>
          <a:prstGeom prst="ellipse">
            <a:avLst/>
          </a:prstGeom>
          <a:solidFill>
            <a:schemeClr val="bg2">
              <a:lumMod val="2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7" name="Группа 26"/>
          <p:cNvGrpSpPr/>
          <p:nvPr/>
        </p:nvGrpSpPr>
        <p:grpSpPr>
          <a:xfrm>
            <a:off x="6948264" y="3013561"/>
            <a:ext cx="462014" cy="288032"/>
            <a:chOff x="6948264" y="3013561"/>
            <a:chExt cx="462014" cy="288032"/>
          </a:xfrm>
        </p:grpSpPr>
        <p:sp>
          <p:nvSpPr>
            <p:cNvPr id="24" name="Овал 23"/>
            <p:cNvSpPr/>
            <p:nvPr/>
          </p:nvSpPr>
          <p:spPr>
            <a:xfrm>
              <a:off x="7030885" y="3013561"/>
              <a:ext cx="288032" cy="28803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6964183" y="3021371"/>
              <a:ext cx="421435" cy="222616"/>
            </a:xfrm>
            <a:prstGeom prst="ellipse">
              <a:avLst/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>
              <a:off x="6948264" y="3013561"/>
              <a:ext cx="462014" cy="278269"/>
            </a:xfrm>
            <a:prstGeom prst="ellipse">
              <a:avLst/>
            </a:prstGeom>
            <a:noFill/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8" name="Овал 27"/>
          <p:cNvSpPr/>
          <p:nvPr/>
        </p:nvSpPr>
        <p:spPr>
          <a:xfrm>
            <a:off x="7137546" y="3769941"/>
            <a:ext cx="236765" cy="23676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2" name="Группа 31"/>
          <p:cNvGrpSpPr/>
          <p:nvPr/>
        </p:nvGrpSpPr>
        <p:grpSpPr>
          <a:xfrm>
            <a:off x="7977186" y="3480480"/>
            <a:ext cx="170134" cy="144016"/>
            <a:chOff x="7977186" y="3480480"/>
            <a:chExt cx="170134" cy="144016"/>
          </a:xfrm>
        </p:grpSpPr>
        <p:sp>
          <p:nvSpPr>
            <p:cNvPr id="30" name="Овал 29"/>
            <p:cNvSpPr/>
            <p:nvPr/>
          </p:nvSpPr>
          <p:spPr>
            <a:xfrm>
              <a:off x="7977186" y="3480480"/>
              <a:ext cx="144016" cy="144016"/>
            </a:xfrm>
            <a:prstGeom prst="ellipse">
              <a:avLst/>
            </a:prstGeom>
            <a:solidFill>
              <a:srgbClr val="002060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Овал 30"/>
            <p:cNvSpPr/>
            <p:nvPr/>
          </p:nvSpPr>
          <p:spPr>
            <a:xfrm>
              <a:off x="8095084" y="3498180"/>
              <a:ext cx="52236" cy="5223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3" name="Овал 32"/>
          <p:cNvSpPr/>
          <p:nvPr/>
        </p:nvSpPr>
        <p:spPr>
          <a:xfrm>
            <a:off x="7642710" y="2486243"/>
            <a:ext cx="236765" cy="236765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" name="Рисунок 28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292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1533 -0.16728 C -0.06858 -0.16728 0.00035 -0.10185 0.00035 -0.02037 C 0.00035 0.06111 -0.06858 0.12685 -0.1533 0.12685 C -0.2382 0.12685 -0.30678 0.06111 -0.30678 -0.02037 C -0.30678 -0.10185 -0.2382 -0.16728 -0.1533 -0.16728 Z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69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16111 0.14784 C -0.25955 0.15864 -0.34341 0.07747 -0.3474 -0.03395 C -0.35139 -0.14568 -0.27396 -0.24629 -0.1757 -0.25741 C -0.07726 -0.26852 0.0059 -0.1858 0.00989 -0.07407 C 0.01389 0.03735 -0.06285 0.13673 -0.16111 0.14784 Z " pathEditMode="relative" rAng="10583058" ptsTypes="fffff">
                                      <p:cBhvr>
                                        <p:cTn id="8" dur="3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4" y="-2024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19062 -0.29401 C -0.07604 -0.28227 0.01424 -0.16739 0.01007 -0.03583 C 0.00591 0.0945 -0.09132 0.19302 -0.2059 0.18159 C -0.32083 0.16986 -0.41076 0.0525 -0.40659 -0.07783 C -0.40243 -0.20939 -0.30555 -0.30544 -0.19062 -0.29401 Z " pathEditMode="relative" rAng="196230" ptsTypes="fffff">
                                      <p:cBhvr>
                                        <p:cTn id="10" dur="5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4" y="2378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24948 0.32149 C -0.37917 0.29925 -0.47882 0.15719 -0.47049 0.00247 C -0.46216 -0.15102 -0.34914 -0.25881 -0.2191 -0.23657 C -0.08889 -0.21372 0.00989 -0.07011 0.00173 0.08338 C -0.00677 0.23811 -0.11927 0.34373 -0.24948 0.32149 Z " pathEditMode="relative" rAng="11132343" ptsTypes="fffff">
                                      <p:cBhvr>
                                        <p:cTn id="12" dur="7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" y="-2788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23872 -0.1257 C -0.09393 -0.15195 0.03229 -0.03058 0.04236 0.14669 C 0.05243 0.32335 -0.0573 0.48919 -0.20191 0.51544 C -0.34653 0.54138 -0.4724 0.41847 -0.48247 0.24181 C -0.49271 0.06454 -0.38316 -0.09975 -0.23872 -0.1257 Z " pathEditMode="relative" rAng="-346220" ptsTypes="fffff">
                                      <p:cBhvr>
                                        <p:cTn id="14" dur="9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3202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28403 -0.47807 C -0.11962 -0.47807 0.01424 -0.31903 0.01424 -0.12137 C 0.01424 0.07566 -0.11962 0.23626 -0.28403 0.23626 C -0.44861 0.23626 -0.58229 0.07566 -0.58229 -0.12137 C -0.58229 -0.31903 -0.44861 -0.47807 -0.28403 -0.47807 Z " pathEditMode="relative" rAng="0" ptsTypes="fffff">
                                      <p:cBhvr>
                                        <p:cTn id="16" dur="1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570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35243 -0.4123 C -0.15503 -0.4123 0.00573 -0.23811 0.00573 -0.02039 C 0.00573 0.19518 -0.15503 0.37214 -0.35243 0.37214 C -0.54983 0.37214 -0.71024 0.19518 -0.71024 -0.02039 C -0.71024 -0.23811 -0.54983 -0.4123 -0.35243 -0.4123 Z " pathEditMode="relative" rAng="0" ptsTypes="fffff">
                                      <p:cBhvr>
                                        <p:cTn id="18" dur="1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39222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27951 0.15936 C -0.48993 0.18623 -0.66909 0.01853 -0.67725 -0.21402 C -0.68628 -0.44935 -0.52309 -0.65936 -0.31354 -0.6887 C -0.10191 -0.71556 0.07674 -0.54509 0.08386 -0.31161 C 0.09514 -0.07628 -0.06805 0.1328 -0.27951 0.15936 Z " pathEditMode="relative" rAng="10557233" ptsTypes="fffff">
                                      <p:cBhvr>
                                        <p:cTn id="20" dur="15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7" y="-4240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3816 0.25787 C -0.61146 0.25787 -0.79896 0.05651 -0.79896 -0.19364 C -0.79896 -0.44194 -0.61146 -0.64515 -0.3816 -0.64515 C -0.15139 -0.64515 0.03559 -0.44194 0.03559 -0.19364 C 0.03559 0.05651 -0.15139 0.25787 -0.3816 0.25787 Z " pathEditMode="relative" rAng="10800000" ptsTypes="fffff">
                                      <p:cBhvr>
                                        <p:cTn id="22" dur="17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1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1" grpId="0" animBg="1"/>
      <p:bldP spid="22" grpId="0" animBg="1"/>
      <p:bldP spid="23" grpId="0" animBg="1"/>
      <p:bldP spid="28" grpId="0" animBg="1"/>
      <p:bldP spid="3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98"/>
          <a:stretch/>
        </p:blipFill>
        <p:spPr>
          <a:xfrm>
            <a:off x="323528" y="1779661"/>
            <a:ext cx="4178088" cy="2664296"/>
          </a:xfrm>
          <a:prstGeom prst="rect">
            <a:avLst/>
          </a:prstGeom>
        </p:spPr>
      </p:pic>
      <p:pic>
        <p:nvPicPr>
          <p:cNvPr id="6" name="Рисунок 5"/>
          <p:cNvPicPr preferRelativeResize="0"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0872" y="1779662"/>
            <a:ext cx="4179600" cy="2664296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51520" y="195486"/>
            <a:ext cx="8604448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Вид звездного неба с разных мест планеты</a:t>
            </a:r>
            <a:endParaRPr lang="ru-RU" sz="36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/>
          <p:cNvPicPr preferRelativeResize="0"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111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31590"/>
            <a:ext cx="4446619" cy="316835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2083195"/>
            <a:ext cx="864096" cy="1448206"/>
          </a:xfrm>
          <a:prstGeom prst="rect">
            <a:avLst/>
          </a:prstGeom>
          <a:scene3d>
            <a:camera prst="perspectiveLeft"/>
            <a:lightRig rig="threePt" dir="t"/>
          </a:scene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455090"/>
            <a:ext cx="1005256" cy="16847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780835"/>
            <a:ext cx="1008112" cy="1728192"/>
          </a:xfrm>
          <a:prstGeom prst="rect">
            <a:avLst/>
          </a:prstGeom>
          <a:scene3d>
            <a:camera prst="isometricOffAxis1Right"/>
            <a:lightRig rig="threePt" dir="t"/>
          </a:scene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2920828"/>
            <a:ext cx="864096" cy="1448206"/>
          </a:xfrm>
          <a:prstGeom prst="rect">
            <a:avLst/>
          </a:prstGeom>
          <a:scene3d>
            <a:camera prst="isometricOffAxis2Left"/>
            <a:lightRig rig="threePt" dir="t"/>
          </a:scene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876" y="483518"/>
            <a:ext cx="695463" cy="69546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428" y="1301345"/>
            <a:ext cx="695463" cy="69546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704509"/>
            <a:ext cx="695463" cy="69546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2085" y="1347489"/>
            <a:ext cx="695463" cy="69546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6600" y="656642"/>
            <a:ext cx="695463" cy="69546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6697" y="1697667"/>
            <a:ext cx="695463" cy="695463"/>
          </a:xfrm>
          <a:prstGeom prst="rect">
            <a:avLst/>
          </a:prstGeom>
        </p:spPr>
      </p:pic>
      <p:sp>
        <p:nvSpPr>
          <p:cNvPr id="15" name="Овал 14"/>
          <p:cNvSpPr/>
          <p:nvPr/>
        </p:nvSpPr>
        <p:spPr>
          <a:xfrm>
            <a:off x="6254997" y="483518"/>
            <a:ext cx="683223" cy="683223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flipV="1">
            <a:off x="5826093" y="483518"/>
            <a:ext cx="1755992" cy="2437310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5826093" y="195486"/>
            <a:ext cx="186067" cy="2725342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H="1" flipV="1">
            <a:off x="5826093" y="483518"/>
            <a:ext cx="2168239" cy="2520280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7994331" y="411510"/>
            <a:ext cx="322085" cy="2592288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5940152" y="3953535"/>
            <a:ext cx="19625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Arial" pitchFamily="34" charset="0"/>
              </a:rPr>
              <a:t>То, что видит девочка</a:t>
            </a:r>
            <a:endParaRPr lang="ru-RU" sz="2400" dirty="0">
              <a:latin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921812" y="2936807"/>
            <a:ext cx="19625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Arial" pitchFamily="34" charset="0"/>
              </a:rPr>
              <a:t>То, что видит мальчик</a:t>
            </a:r>
            <a:endParaRPr lang="ru-RU" sz="2400" dirty="0">
              <a:latin typeface="Times New Roman" pitchFamily="18" charset="0"/>
            </a:endParaRPr>
          </a:p>
        </p:txBody>
      </p:sp>
      <p:cxnSp>
        <p:nvCxnSpPr>
          <p:cNvPr id="31" name="Прямая со стрелкой 30"/>
          <p:cNvCxnSpPr/>
          <p:nvPr/>
        </p:nvCxnSpPr>
        <p:spPr>
          <a:xfrm flipH="1" flipV="1">
            <a:off x="6254997" y="2083196"/>
            <a:ext cx="341611" cy="853611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V="1">
            <a:off x="7646600" y="2807298"/>
            <a:ext cx="283216" cy="1204612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3" name="Рисунок 22"/>
          <p:cNvPicPr preferRelativeResize="0"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892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28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8" t="12292" r="11793" b="11793"/>
          <a:stretch/>
        </p:blipFill>
        <p:spPr>
          <a:xfrm rot="19445159">
            <a:off x="4591" y="195486"/>
            <a:ext cx="4742329" cy="4701188"/>
          </a:xfrm>
          <a:prstGeom prst="ellipse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827584" y="1002029"/>
            <a:ext cx="3096344" cy="3096344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 rot="3476110">
            <a:off x="742518" y="1835506"/>
            <a:ext cx="3086170" cy="1551823"/>
          </a:xfrm>
          <a:prstGeom prst="ellips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841731" y="2378170"/>
            <a:ext cx="3096344" cy="288032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644008" y="4130699"/>
            <a:ext cx="2088232" cy="44224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Эклиптика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4597297" y="736129"/>
            <a:ext cx="2783015" cy="44224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Небесный экватор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H="1" flipV="1">
            <a:off x="3275856" y="3626643"/>
            <a:ext cx="1584176" cy="601291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3635896" y="1034355"/>
            <a:ext cx="1512168" cy="151172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1" name="Объект 2"/>
          <p:cNvSpPr txBox="1">
            <a:spLocks/>
          </p:cNvSpPr>
          <p:nvPr/>
        </p:nvSpPr>
        <p:spPr>
          <a:xfrm>
            <a:off x="5472100" y="1713112"/>
            <a:ext cx="3204356" cy="17947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Эклиптика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— это путь, который Солнце проходит 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на фоне созвездий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за год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1255966" y="1310971"/>
            <a:ext cx="360040" cy="360040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644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216 0.13668 C 0.21025 0.26905 0.21754 0.41376 0.17778 0.46096 C 0.13785 0.50879 0.0658 0.43844 0.01667 0.30515 C -0.03194 0.17402 -0.03923 0.02962 0.00105 -0.01728 C 0.04132 -0.06418 0.11285 0.00401 0.16216 0.13668 Z " pathEditMode="relative" rAng="3406831" ptsTypes="fffff">
                                      <p:cBhvr>
                                        <p:cTn id="6" dur="8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40" y="85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11688" y="379135"/>
            <a:ext cx="1120624" cy="1656184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436096" y="307127"/>
            <a:ext cx="1440160" cy="2304256"/>
          </a:xfrm>
          <a:prstGeom prst="rect">
            <a:avLst/>
          </a:prstGeom>
          <a:solidFill>
            <a:srgbClr val="0070C0"/>
          </a:solidFill>
          <a:ln>
            <a:solidFill>
              <a:schemeClr val="accent1">
                <a:lumMod val="75000"/>
              </a:schemeClr>
            </a:solidFill>
          </a:ln>
          <a:scene3d>
            <a:camera prst="isometricLeftDown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267744" y="307127"/>
            <a:ext cx="1440160" cy="230425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rgbClr val="00B050"/>
            </a:solidFill>
          </a:ln>
          <a:scene3d>
            <a:camera prst="isometricRightUp"/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060813" y="944924"/>
            <a:ext cx="1296144" cy="2448272"/>
          </a:xfrm>
          <a:prstGeom prst="rect">
            <a:avLst/>
          </a:prstGeo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  <a:scene3d>
            <a:camera prst="isometricLeftDown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1605552"/>
            <a:ext cx="2304256" cy="1941935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rgbClr val="00B050"/>
            </a:solidFill>
          </a:ln>
          <a:scene3d>
            <a:camera prst="isometricRightUp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887" y="566556"/>
            <a:ext cx="1022226" cy="128134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593" y="749449"/>
            <a:ext cx="1185776" cy="1419611"/>
          </a:xfrm>
          <a:prstGeom prst="rect">
            <a:avLst/>
          </a:prstGeom>
          <a:scene3d>
            <a:camera prst="orthographicFront">
              <a:rot lat="0" lon="18899977" rev="0"/>
            </a:camera>
            <a:lightRig rig="threePt" dir="t"/>
          </a:scene3d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02" t="5226" r="5453" b="4054"/>
          <a:stretch/>
        </p:blipFill>
        <p:spPr>
          <a:xfrm>
            <a:off x="5574214" y="518385"/>
            <a:ext cx="1163924" cy="1881740"/>
          </a:xfrm>
          <a:prstGeom prst="rect">
            <a:avLst/>
          </a:prstGeom>
          <a:scene3d>
            <a:camera prst="orthographicFront">
              <a:rot lat="1800000" lon="2700000" rev="0"/>
            </a:camera>
            <a:lightRig rig="threePt" dir="t"/>
          </a:scene3d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76" y="1683839"/>
            <a:ext cx="2063668" cy="1863648"/>
          </a:xfrm>
          <a:prstGeom prst="rect">
            <a:avLst/>
          </a:prstGeom>
          <a:scene3d>
            <a:camera prst="orthographicFront">
              <a:rot lat="2051987" lon="19712008" rev="535827"/>
            </a:camera>
            <a:lightRig rig="threePt" dir="t"/>
          </a:scene3d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755" y="1300665"/>
            <a:ext cx="1192669" cy="1730209"/>
          </a:xfrm>
          <a:prstGeom prst="rect">
            <a:avLst/>
          </a:prstGeom>
          <a:scene3d>
            <a:camera prst="orthographicFront">
              <a:rot lat="20974935" lon="19205275" rev="21026124"/>
            </a:camera>
            <a:lightRig rig="threePt" dir="t"/>
          </a:scene3d>
        </p:spPr>
      </p:pic>
      <p:sp>
        <p:nvSpPr>
          <p:cNvPr id="17" name="Овал 16"/>
          <p:cNvSpPr/>
          <p:nvPr/>
        </p:nvSpPr>
        <p:spPr>
          <a:xfrm>
            <a:off x="4280629" y="3435846"/>
            <a:ext cx="560312" cy="56031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flipH="1" flipV="1">
            <a:off x="1907704" y="2859782"/>
            <a:ext cx="4928180" cy="1480532"/>
          </a:xfrm>
          <a:prstGeom prst="line">
            <a:avLst/>
          </a:prstGeom>
          <a:ln>
            <a:prstDash val="sysDot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H="1" flipV="1">
            <a:off x="3030481" y="2283718"/>
            <a:ext cx="2629478" cy="2309353"/>
          </a:xfrm>
          <a:prstGeom prst="line">
            <a:avLst/>
          </a:prstGeom>
          <a:ln>
            <a:prstDash val="sysDot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V="1">
            <a:off x="3863728" y="2165769"/>
            <a:ext cx="1954426" cy="2533869"/>
          </a:xfrm>
          <a:prstGeom prst="line">
            <a:avLst/>
          </a:prstGeom>
          <a:ln>
            <a:prstDash val="sysDot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22" name="Рисунок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188" y="3507854"/>
            <a:ext cx="1217132" cy="1277535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06870" y="3662665"/>
            <a:ext cx="1184577" cy="127753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6945" y="3600048"/>
            <a:ext cx="1217132" cy="1277535"/>
          </a:xfrm>
          <a:prstGeom prst="rect">
            <a:avLst/>
          </a:prstGeom>
        </p:spPr>
      </p:pic>
      <p:pic>
        <p:nvPicPr>
          <p:cNvPr id="19" name="Рисунок 18"/>
          <p:cNvPicPr preferRelativeResize="0"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292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8" t="12292" r="11793" b="11793"/>
          <a:stretch/>
        </p:blipFill>
        <p:spPr>
          <a:xfrm rot="19445159">
            <a:off x="4591" y="195486"/>
            <a:ext cx="4742329" cy="4701188"/>
          </a:xfrm>
          <a:prstGeom prst="ellipse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827584" y="1002029"/>
            <a:ext cx="3096344" cy="3096344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 rot="3476110">
            <a:off x="742518" y="1835506"/>
            <a:ext cx="3086170" cy="1551823"/>
          </a:xfrm>
          <a:prstGeom prst="ellips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841731" y="2378170"/>
            <a:ext cx="3096344" cy="288032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644008" y="4130699"/>
            <a:ext cx="2088232" cy="44224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Эклиптика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4597297" y="736129"/>
            <a:ext cx="2783015" cy="44224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Небесный экватор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3635896" y="1034355"/>
            <a:ext cx="1512168" cy="151172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1" name="Объект 2"/>
          <p:cNvSpPr txBox="1">
            <a:spLocks/>
          </p:cNvSpPr>
          <p:nvPr/>
        </p:nvSpPr>
        <p:spPr>
          <a:xfrm>
            <a:off x="5292080" y="1491630"/>
            <a:ext cx="3204356" cy="179474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Небесный экватор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— это воображаемый эллипс, по которому двигается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среднее солнце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1255966" y="1310971"/>
            <a:ext cx="360040" cy="360040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209883" y="2214917"/>
            <a:ext cx="360040" cy="36004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>
            <a:off x="4860032" y="3499830"/>
            <a:ext cx="2304256" cy="44224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Среднее солнце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Прямая со стрелкой 15"/>
          <p:cNvCxnSpPr>
            <a:endCxn id="13" idx="5"/>
          </p:cNvCxnSpPr>
          <p:nvPr/>
        </p:nvCxnSpPr>
        <p:spPr>
          <a:xfrm flipH="1" flipV="1">
            <a:off x="2517196" y="2522230"/>
            <a:ext cx="2374321" cy="113281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5" name="Рисунок 14"/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  <p:cxnSp>
        <p:nvCxnSpPr>
          <p:cNvPr id="17" name="Прямая со стрелкой 16"/>
          <p:cNvCxnSpPr/>
          <p:nvPr/>
        </p:nvCxnSpPr>
        <p:spPr>
          <a:xfrm flipH="1" flipV="1">
            <a:off x="3275856" y="3626643"/>
            <a:ext cx="1584176" cy="601291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7667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216 0.13668 C 0.21025 0.26905 0.21754 0.41376 0.17778 0.46096 C 0.13785 0.50879 0.0658 0.43844 0.01667 0.30515 C -0.03194 0.17402 -0.03923 0.02962 0.00105 -0.01728 C 0.04132 -0.06418 0.11285 0.00401 0.16216 0.13668 Z " pathEditMode="relative" rAng="3406831" ptsTypes="fffff">
                                      <p:cBhvr>
                                        <p:cTn id="6" dur="8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40" y="85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50879E-6 C 0.09341 1.50879E-6 0.16962 0.01327 0.16962 0.03054 C 0.16962 0.04782 0.09341 0.06263 -4.72222E-6 0.06263 C -0.09322 0.06263 -0.16909 0.04782 -0.16909 0.03054 C -0.16909 0.01327 -0.09322 1.50879E-6 -4.72222E-6 1.50879E-6 Z " pathEditMode="relative" rAng="0" ptsTypes="fffff">
                                      <p:cBhvr>
                                        <p:cTn id="34" dur="8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3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21" grpId="0"/>
      <p:bldP spid="22" grpId="0" animBg="1"/>
      <p:bldP spid="13" grpId="0" animBg="1"/>
      <p:bldP spid="13" grpId="1" animBg="1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628" t="12292" r="11793" b="11793"/>
          <a:stretch/>
        </p:blipFill>
        <p:spPr>
          <a:xfrm>
            <a:off x="32411" y="195486"/>
            <a:ext cx="9031905" cy="4701188"/>
          </a:xfrm>
          <a:prstGeom prst="ellipse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1691680" y="1023578"/>
            <a:ext cx="5845014" cy="298833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241478" y="2241228"/>
            <a:ext cx="661044" cy="661044"/>
          </a:xfrm>
          <a:prstGeom prst="ellips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364088" y="2859782"/>
            <a:ext cx="216024" cy="216024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>
            <a:stCxn id="8" idx="1"/>
            <a:endCxn id="5" idx="1"/>
          </p:cNvCxnSpPr>
          <p:nvPr/>
        </p:nvCxnSpPr>
        <p:spPr>
          <a:xfrm flipH="1" flipV="1">
            <a:off x="2547662" y="1461209"/>
            <a:ext cx="2848062" cy="1430209"/>
          </a:xfrm>
          <a:prstGeom prst="line">
            <a:avLst/>
          </a:prstGeom>
          <a:ln>
            <a:prstDash val="sysDot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 flipV="1">
            <a:off x="3995936" y="1059582"/>
            <a:ext cx="870582" cy="2176810"/>
          </a:xfrm>
          <a:prstGeom prst="line">
            <a:avLst/>
          </a:prstGeom>
          <a:ln>
            <a:prstDash val="sysDot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Объект 2"/>
          <p:cNvSpPr txBox="1">
            <a:spLocks/>
          </p:cNvSpPr>
          <p:nvPr/>
        </p:nvSpPr>
        <p:spPr>
          <a:xfrm>
            <a:off x="4572000" y="1563638"/>
            <a:ext cx="1728192" cy="4422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Орбита Земли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V="1">
            <a:off x="3637266" y="1995686"/>
            <a:ext cx="3671038" cy="886436"/>
          </a:xfrm>
          <a:prstGeom prst="line">
            <a:avLst/>
          </a:prstGeom>
          <a:ln>
            <a:prstDash val="sysDot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Овал 22"/>
          <p:cNvSpPr/>
          <p:nvPr/>
        </p:nvSpPr>
        <p:spPr>
          <a:xfrm>
            <a:off x="3491880" y="1851670"/>
            <a:ext cx="2180502" cy="1353648"/>
          </a:xfrm>
          <a:prstGeom prst="ellipse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3491880" y="2787774"/>
            <a:ext cx="216024" cy="216024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766444" y="3134441"/>
            <a:ext cx="216024" cy="216024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бъект 2"/>
          <p:cNvSpPr txBox="1">
            <a:spLocks/>
          </p:cNvSpPr>
          <p:nvPr/>
        </p:nvSpPr>
        <p:spPr>
          <a:xfrm>
            <a:off x="5014838" y="3021332"/>
            <a:ext cx="1130548" cy="4422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Земля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Объект 2"/>
          <p:cNvSpPr txBox="1">
            <a:spLocks/>
          </p:cNvSpPr>
          <p:nvPr/>
        </p:nvSpPr>
        <p:spPr>
          <a:xfrm>
            <a:off x="2505348" y="1240088"/>
            <a:ext cx="1130548" cy="4422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Февраль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Объект 2"/>
          <p:cNvSpPr txBox="1">
            <a:spLocks/>
          </p:cNvSpPr>
          <p:nvPr/>
        </p:nvSpPr>
        <p:spPr>
          <a:xfrm>
            <a:off x="3873500" y="977380"/>
            <a:ext cx="1130548" cy="4422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Январь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Объект 2"/>
          <p:cNvSpPr txBox="1">
            <a:spLocks/>
          </p:cNvSpPr>
          <p:nvPr/>
        </p:nvSpPr>
        <p:spPr>
          <a:xfrm>
            <a:off x="6300192" y="1697460"/>
            <a:ext cx="1130548" cy="4422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Октябрь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/>
          <p:cNvPicPr preferRelativeResize="0"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00" y="4796057"/>
            <a:ext cx="2455200" cy="3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300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648</TotalTime>
  <Words>353</Words>
  <Application>Microsoft Office PowerPoint</Application>
  <PresentationFormat>Экран (16:9)</PresentationFormat>
  <Paragraphs>77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Видимое движение светил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Основные выводы</vt:lpstr>
      <vt:lpstr>Основные выводы</vt:lpstr>
      <vt:lpstr>Основные выводы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Видимое движение светил</dc:title>
  <dc:creator>user</dc:creator>
  <cp:lastModifiedBy>user</cp:lastModifiedBy>
  <cp:revision>53</cp:revision>
  <dcterms:created xsi:type="dcterms:W3CDTF">2014-02-12T06:55:00Z</dcterms:created>
  <dcterms:modified xsi:type="dcterms:W3CDTF">2014-04-07T12:17:59Z</dcterms:modified>
</cp:coreProperties>
</file>